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8373CBF-A551-4BA2-BCC3-DD35130644D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721F28-6B61-43B2-9D78-A9792833FB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AC21B7-B59C-43FB-B67D-17D36479747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208E6F-5BAE-482C-AA8E-33057579F0B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3FCE0-55B6-4766-BEA9-E3418B3B57A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B88FC1-436C-436E-8F8C-DA227BB358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A99957-A449-4887-80AE-EA844D1AEE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C8BC32-EF85-40E6-B913-256DA87FAC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CC5B90-16B9-475D-8F60-23A53E530A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201B28-4C57-4F1D-8785-39B1C87AD7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hedgehog-game.github.io/game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 1"/>
          <p:cNvSpPr/>
          <p:nvPr/>
        </p:nvSpPr>
        <p:spPr>
          <a:xfrm>
            <a:off x="2348280" y="958680"/>
            <a:ext cx="9933120" cy="28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7546"/>
              </a:lnSpc>
              <a:buNone/>
              <a:tabLst>
                <a:tab algn="l" pos="0"/>
              </a:tabLst>
            </a:pPr>
            <a:r>
              <a:rPr b="1" lang="en-US" sz="6030" spc="-35" strike="noStrike">
                <a:solidFill>
                  <a:srgbClr val="000000"/>
                </a:solidFill>
                <a:latin typeface="adonis-web"/>
                <a:ea typeface="adonis-web"/>
              </a:rPr>
              <a:t>Ігрова платформа для вивчення основ програмування</a:t>
            </a:r>
            <a:endParaRPr b="0" lang="en-US" sz="6030" spc="-1" strike="noStrike">
              <a:latin typeface="Arial"/>
            </a:endParaRPr>
          </a:p>
        </p:txBody>
      </p:sp>
      <p:sp>
        <p:nvSpPr>
          <p:cNvPr id="47" name="Text 2"/>
          <p:cNvSpPr/>
          <p:nvPr/>
        </p:nvSpPr>
        <p:spPr>
          <a:xfrm>
            <a:off x="2348280" y="4166640"/>
            <a:ext cx="99331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Hangehog (Їжачок) - це захоплююча гра, що дозволяє користувачам вивчати основи програмування у вигляді цікавих рівнів та завдань. Гра поєднує в собі навчання та розвагу, надаючи гравцям можливість практикувати свої навики в ігровому форматі.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8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2286000" y="5708880"/>
            <a:ext cx="9933120" cy="1149120"/>
          </a:xfrm>
          <a:prstGeom prst="rect">
            <a:avLst/>
          </a:prstGeom>
          <a:ln w="0">
            <a:noFill/>
          </a:ln>
        </p:spPr>
      </p:pic>
      <p:sp>
        <p:nvSpPr>
          <p:cNvPr id="49" name="Shape 3"/>
          <p:cNvSpPr/>
          <p:nvPr/>
        </p:nvSpPr>
        <p:spPr>
          <a:xfrm>
            <a:off x="2348280" y="6898680"/>
            <a:ext cx="354960" cy="354960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Image 2" descr="preencoded.png"/>
          <p:cNvPicPr/>
          <p:nvPr/>
        </p:nvPicPr>
        <p:blipFill>
          <a:blip r:embed="rId4"/>
          <a:stretch/>
        </p:blipFill>
        <p:spPr>
          <a:xfrm>
            <a:off x="2355840" y="6906240"/>
            <a:ext cx="339840" cy="339840"/>
          </a:xfrm>
          <a:prstGeom prst="rect">
            <a:avLst/>
          </a:prstGeom>
          <a:ln w="0">
            <a:noFill/>
          </a:ln>
        </p:spPr>
      </p:pic>
      <p:sp>
        <p:nvSpPr>
          <p:cNvPr id="51" name="Text 4"/>
          <p:cNvSpPr/>
          <p:nvPr/>
        </p:nvSpPr>
        <p:spPr>
          <a:xfrm>
            <a:off x="2814840" y="6882120"/>
            <a:ext cx="234468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061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by Михайло Третяк</a:t>
            </a:r>
            <a:endParaRPr b="0" lang="en-US" sz="21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" name="Image 1" descr="preencoded.png"/>
          <p:cNvPicPr/>
          <p:nvPr/>
        </p:nvPicPr>
        <p:blipFill>
          <a:blip r:embed="rId2"/>
          <a:stretch/>
        </p:blipFill>
        <p:spPr>
          <a:xfrm>
            <a:off x="2648520" y="641880"/>
            <a:ext cx="4464360" cy="2187000"/>
          </a:xfrm>
          <a:prstGeom prst="rect">
            <a:avLst/>
          </a:prstGeom>
          <a:ln w="0">
            <a:noFill/>
          </a:ln>
        </p:spPr>
      </p:pic>
      <p:pic>
        <p:nvPicPr>
          <p:cNvPr id="55" name="Image 2" descr="preencoded.png"/>
          <p:cNvPicPr/>
          <p:nvPr/>
        </p:nvPicPr>
        <p:blipFill>
          <a:blip r:embed="rId3"/>
          <a:stretch/>
        </p:blipFill>
        <p:spPr>
          <a:xfrm>
            <a:off x="7524360" y="641880"/>
            <a:ext cx="4464360" cy="2187000"/>
          </a:xfrm>
          <a:prstGeom prst="rect">
            <a:avLst/>
          </a:prstGeom>
          <a:ln w="0">
            <a:noFill/>
          </a:ln>
        </p:spPr>
      </p:pic>
      <p:pic>
        <p:nvPicPr>
          <p:cNvPr id="56" name="Image 3" descr="preencoded.png"/>
          <p:cNvPicPr/>
          <p:nvPr/>
        </p:nvPicPr>
        <p:blipFill>
          <a:blip r:embed="rId4"/>
          <a:stretch/>
        </p:blipFill>
        <p:spPr>
          <a:xfrm>
            <a:off x="2648520" y="3201120"/>
            <a:ext cx="9332640" cy="457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14630040" cy="823140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2480760"/>
          </a:xfrm>
          <a:prstGeom prst="rect">
            <a:avLst/>
          </a:prstGeom>
          <a:ln w="0">
            <a:noFill/>
          </a:ln>
        </p:spPr>
      </p:pic>
      <p:sp>
        <p:nvSpPr>
          <p:cNvPr id="60" name="Text 1"/>
          <p:cNvSpPr/>
          <p:nvPr/>
        </p:nvSpPr>
        <p:spPr>
          <a:xfrm>
            <a:off x="2878200" y="3026880"/>
            <a:ext cx="8873280" cy="12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4884"/>
              </a:lnSpc>
              <a:buNone/>
              <a:tabLst>
                <a:tab algn="l" pos="0"/>
              </a:tabLst>
            </a:pPr>
            <a:r>
              <a:rPr b="1" lang="en-US" sz="3909" spc="-32" strike="noStrike">
                <a:solidFill>
                  <a:srgbClr val="000000"/>
                </a:solidFill>
                <a:latin typeface="adonis-web"/>
                <a:ea typeface="adonis-web"/>
              </a:rPr>
              <a:t>Ігрові рівні та завдання для вивчення програмування</a:t>
            </a:r>
            <a:endParaRPr b="0" lang="en-US" sz="3909" spc="-1" strike="noStrike">
              <a:latin typeface="Arial"/>
            </a:endParaRPr>
          </a:p>
        </p:txBody>
      </p:sp>
      <p:sp>
        <p:nvSpPr>
          <p:cNvPr id="61" name="Shape 2"/>
          <p:cNvSpPr/>
          <p:nvPr/>
        </p:nvSpPr>
        <p:spPr>
          <a:xfrm>
            <a:off x="3156120" y="4565160"/>
            <a:ext cx="39240" cy="3120480"/>
          </a:xfrm>
          <a:prstGeom prst="roundRect">
            <a:avLst>
              <a:gd name="adj" fmla="val 225284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Shape 3"/>
          <p:cNvSpPr/>
          <p:nvPr/>
        </p:nvSpPr>
        <p:spPr>
          <a:xfrm>
            <a:off x="3399120" y="4923360"/>
            <a:ext cx="694080" cy="39240"/>
          </a:xfrm>
          <a:prstGeom prst="roundRect">
            <a:avLst>
              <a:gd name="adj" fmla="val 225284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Shape 4"/>
          <p:cNvSpPr/>
          <p:nvPr/>
        </p:nvSpPr>
        <p:spPr>
          <a:xfrm>
            <a:off x="2952720" y="4719960"/>
            <a:ext cx="446400" cy="446400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Text 5"/>
          <p:cNvSpPr/>
          <p:nvPr/>
        </p:nvSpPr>
        <p:spPr>
          <a:xfrm>
            <a:off x="3093120" y="4757400"/>
            <a:ext cx="1652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931"/>
              </a:lnSpc>
              <a:buNone/>
              <a:tabLst>
                <a:tab algn="l" pos="0"/>
              </a:tabLst>
            </a:pPr>
            <a:r>
              <a:rPr b="1" lang="en-US" sz="2340" spc="-32" strike="noStrike">
                <a:solidFill>
                  <a:srgbClr val="272525"/>
                </a:solidFill>
                <a:latin typeface="adonis-web"/>
                <a:ea typeface="adonis-web"/>
              </a:rPr>
              <a:t>1</a:t>
            </a:r>
            <a:endParaRPr b="0" lang="en-US" sz="2340" spc="-1" strike="noStrike">
              <a:latin typeface="Arial"/>
            </a:endParaRPr>
          </a:p>
        </p:txBody>
      </p:sp>
      <p:sp>
        <p:nvSpPr>
          <p:cNvPr id="65" name="Text 6"/>
          <p:cNvSpPr/>
          <p:nvPr/>
        </p:nvSpPr>
        <p:spPr>
          <a:xfrm>
            <a:off x="4267800" y="4763520"/>
            <a:ext cx="248076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41"/>
              </a:lnSpc>
              <a:buNone/>
              <a:tabLst>
                <a:tab algn="l" pos="0"/>
              </a:tabLst>
            </a:pPr>
            <a:r>
              <a:rPr b="1" lang="en-US" sz="1960" spc="-32" strike="noStrike">
                <a:solidFill>
                  <a:srgbClr val="272525"/>
                </a:solidFill>
                <a:latin typeface="adonis-web"/>
                <a:ea typeface="adonis-web"/>
              </a:rPr>
              <a:t>Рівні складності</a:t>
            </a:r>
            <a:endParaRPr b="0" lang="en-US" sz="1960" spc="-1" strike="noStrike">
              <a:latin typeface="Arial"/>
            </a:endParaRPr>
          </a:p>
        </p:txBody>
      </p:sp>
      <p:sp>
        <p:nvSpPr>
          <p:cNvPr id="66" name="Text 7"/>
          <p:cNvSpPr/>
          <p:nvPr/>
        </p:nvSpPr>
        <p:spPr>
          <a:xfrm>
            <a:off x="4267800" y="5192640"/>
            <a:ext cx="748404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60" spc="-32" strike="noStrike">
                <a:solidFill>
                  <a:srgbClr val="272525"/>
                </a:solidFill>
                <a:latin typeface="Source Sans Pro"/>
                <a:ea typeface="Source Sans Pro"/>
              </a:rPr>
              <a:t>Гра пропонує 20 рівнів, що поступово ускладнюються, забезпечуючи плавне та ефективне навчання.</a:t>
            </a:r>
            <a:endParaRPr b="0" lang="en-US" sz="1560" spc="-1" strike="noStrike">
              <a:latin typeface="Arial"/>
            </a:endParaRPr>
          </a:p>
        </p:txBody>
      </p:sp>
      <p:sp>
        <p:nvSpPr>
          <p:cNvPr id="67" name="Shape 8"/>
          <p:cNvSpPr/>
          <p:nvPr/>
        </p:nvSpPr>
        <p:spPr>
          <a:xfrm>
            <a:off x="3399120" y="6583320"/>
            <a:ext cx="694080" cy="39240"/>
          </a:xfrm>
          <a:prstGeom prst="roundRect">
            <a:avLst>
              <a:gd name="adj" fmla="val 225284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Shape 9"/>
          <p:cNvSpPr/>
          <p:nvPr/>
        </p:nvSpPr>
        <p:spPr>
          <a:xfrm>
            <a:off x="2952720" y="6379920"/>
            <a:ext cx="446400" cy="446400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 10"/>
          <p:cNvSpPr/>
          <p:nvPr/>
        </p:nvSpPr>
        <p:spPr>
          <a:xfrm>
            <a:off x="3093120" y="6417000"/>
            <a:ext cx="1652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931"/>
              </a:lnSpc>
              <a:buNone/>
              <a:tabLst>
                <a:tab algn="l" pos="0"/>
              </a:tabLst>
            </a:pPr>
            <a:r>
              <a:rPr b="1" lang="en-US" sz="2340" spc="-32" strike="noStrike">
                <a:solidFill>
                  <a:srgbClr val="272525"/>
                </a:solidFill>
                <a:latin typeface="adonis-web"/>
                <a:ea typeface="adonis-web"/>
              </a:rPr>
              <a:t>2</a:t>
            </a:r>
            <a:endParaRPr b="0" lang="en-US" sz="2340" spc="-1" strike="noStrike">
              <a:latin typeface="Arial"/>
            </a:endParaRPr>
          </a:p>
        </p:txBody>
      </p:sp>
      <p:sp>
        <p:nvSpPr>
          <p:cNvPr id="70" name="Text 11"/>
          <p:cNvSpPr/>
          <p:nvPr/>
        </p:nvSpPr>
        <p:spPr>
          <a:xfrm>
            <a:off x="4267800" y="6423480"/>
            <a:ext cx="258300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41"/>
              </a:lnSpc>
              <a:buNone/>
              <a:tabLst>
                <a:tab algn="l" pos="0"/>
              </a:tabLst>
            </a:pPr>
            <a:r>
              <a:rPr b="1" lang="en-US" sz="1960" spc="-32" strike="noStrike">
                <a:solidFill>
                  <a:srgbClr val="272525"/>
                </a:solidFill>
                <a:latin typeface="adonis-web"/>
                <a:ea typeface="adonis-web"/>
              </a:rPr>
              <a:t>Практичні завдання</a:t>
            </a:r>
            <a:endParaRPr b="0" lang="en-US" sz="1960" spc="-1" strike="noStrike">
              <a:latin typeface="Arial"/>
            </a:endParaRPr>
          </a:p>
        </p:txBody>
      </p:sp>
      <p:sp>
        <p:nvSpPr>
          <p:cNvPr id="71" name="Text 12"/>
          <p:cNvSpPr/>
          <p:nvPr/>
        </p:nvSpPr>
        <p:spPr>
          <a:xfrm>
            <a:off x="4267800" y="6852600"/>
            <a:ext cx="748404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60" spc="-32" strike="noStrike">
                <a:solidFill>
                  <a:srgbClr val="272525"/>
                </a:solidFill>
                <a:latin typeface="Source Sans Pro"/>
                <a:ea typeface="Source Sans Pro"/>
              </a:rPr>
              <a:t>Користувачі мають змогу безпосередньо застосовувати отримані знання, вирішуючи практичні завдання в ігровому форматі.</a:t>
            </a:r>
            <a:endParaRPr b="0" lang="en-US" sz="15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Text 1"/>
          <p:cNvSpPr/>
          <p:nvPr/>
        </p:nvSpPr>
        <p:spPr>
          <a:xfrm>
            <a:off x="2348280" y="1758600"/>
            <a:ext cx="74030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35" strike="noStrike">
                <a:solidFill>
                  <a:srgbClr val="000000"/>
                </a:solidFill>
                <a:latin typeface="adonis-web"/>
                <a:ea typeface="adonis-web"/>
              </a:rPr>
              <a:t>Особливості ігри Hangehog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75" name="Shape 2"/>
          <p:cNvSpPr/>
          <p:nvPr/>
        </p:nvSpPr>
        <p:spPr>
          <a:xfrm>
            <a:off x="2348280" y="30708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 3"/>
          <p:cNvSpPr/>
          <p:nvPr/>
        </p:nvSpPr>
        <p:spPr>
          <a:xfrm>
            <a:off x="2505600" y="3112560"/>
            <a:ext cx="1850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35" strike="noStrike">
                <a:solidFill>
                  <a:srgbClr val="272525"/>
                </a:solidFill>
                <a:latin typeface="adonis-web"/>
                <a:ea typeface="adonis-web"/>
              </a:rPr>
              <a:t>1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77" name="Text 4"/>
          <p:cNvSpPr/>
          <p:nvPr/>
        </p:nvSpPr>
        <p:spPr>
          <a:xfrm>
            <a:off x="3070440" y="3147120"/>
            <a:ext cx="24404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Ігровий процес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78" name="Text 5"/>
          <p:cNvSpPr/>
          <p:nvPr/>
        </p:nvSpPr>
        <p:spPr>
          <a:xfrm>
            <a:off x="3070440" y="3627720"/>
            <a:ext cx="2440440" cy="284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Гравцям необхідно допомагати головному герою Hangehog долати різноманітні перешкоди та виконувати завдання за допомогою логічного мислення та програмування.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79" name="Shape 6"/>
          <p:cNvSpPr/>
          <p:nvPr/>
        </p:nvSpPr>
        <p:spPr>
          <a:xfrm>
            <a:off x="5733720" y="30708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 7"/>
          <p:cNvSpPr/>
          <p:nvPr/>
        </p:nvSpPr>
        <p:spPr>
          <a:xfrm>
            <a:off x="5890680" y="3112560"/>
            <a:ext cx="1850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35" strike="noStrike">
                <a:solidFill>
                  <a:srgbClr val="272525"/>
                </a:solidFill>
                <a:latin typeface="adonis-web"/>
                <a:ea typeface="adonis-web"/>
              </a:rPr>
              <a:t>2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81" name="Text 8"/>
          <p:cNvSpPr/>
          <p:nvPr/>
        </p:nvSpPr>
        <p:spPr>
          <a:xfrm>
            <a:off x="6455520" y="3147120"/>
            <a:ext cx="24404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Навчальні можливості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82" name="Text 9"/>
          <p:cNvSpPr/>
          <p:nvPr/>
        </p:nvSpPr>
        <p:spPr>
          <a:xfrm>
            <a:off x="6455520" y="3974760"/>
            <a:ext cx="2440440" cy="24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У процесі гри гравці опановують основи мов програмування JavaScript, HTML та CSS, застосовуючи їх для вирішення задач на кожному рівні.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83" name="Shape 10"/>
          <p:cNvSpPr/>
          <p:nvPr/>
        </p:nvSpPr>
        <p:spPr>
          <a:xfrm>
            <a:off x="9118800" y="30708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Text 11"/>
          <p:cNvSpPr/>
          <p:nvPr/>
        </p:nvSpPr>
        <p:spPr>
          <a:xfrm>
            <a:off x="9276120" y="3112560"/>
            <a:ext cx="1850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35" strike="noStrike">
                <a:solidFill>
                  <a:srgbClr val="272525"/>
                </a:solidFill>
                <a:latin typeface="adonis-web"/>
                <a:ea typeface="adonis-web"/>
              </a:rPr>
              <a:t>3</a:t>
            </a:r>
            <a:endParaRPr b="0" lang="en-US" sz="2620" spc="-1" strike="noStrike">
              <a:latin typeface="Arial"/>
            </a:endParaRPr>
          </a:p>
        </p:txBody>
      </p:sp>
      <p:sp>
        <p:nvSpPr>
          <p:cNvPr id="85" name="Text 12"/>
          <p:cNvSpPr/>
          <p:nvPr/>
        </p:nvSpPr>
        <p:spPr>
          <a:xfrm>
            <a:off x="9840960" y="3147120"/>
            <a:ext cx="244044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Візуальна привабливість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86" name="Text 13"/>
          <p:cNvSpPr/>
          <p:nvPr/>
        </p:nvSpPr>
        <p:spPr>
          <a:xfrm>
            <a:off x="9840960" y="3974760"/>
            <a:ext cx="244044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Яскрава, динамічна графіка та інтуїтивно зрозумілий інтерфейс роблять гру цікавою та захоплюючою для користувачів.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Shape 0"/>
          <p:cNvSpPr/>
          <p:nvPr/>
        </p:nvSpPr>
        <p:spPr>
          <a:xfrm>
            <a:off x="0" y="0"/>
            <a:ext cx="14630040" cy="823176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 1"/>
          <p:cNvSpPr/>
          <p:nvPr/>
        </p:nvSpPr>
        <p:spPr>
          <a:xfrm>
            <a:off x="2425320" y="601560"/>
            <a:ext cx="977904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383"/>
              </a:lnSpc>
              <a:buNone/>
              <a:tabLst>
                <a:tab algn="l" pos="0"/>
              </a:tabLst>
            </a:pPr>
            <a:r>
              <a:rPr b="1" lang="en-US" sz="4310" spc="-35" strike="noStrike">
                <a:solidFill>
                  <a:srgbClr val="000000"/>
                </a:solidFill>
                <a:latin typeface="adonis-web"/>
                <a:ea typeface="adonis-web"/>
              </a:rPr>
              <a:t>Responsive design: адаптивність для різних пристроїв</a:t>
            </a:r>
            <a:endParaRPr b="0" lang="en-US" sz="4310" spc="-1" strike="noStrike">
              <a:latin typeface="Arial"/>
            </a:endParaRPr>
          </a:p>
        </p:txBody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2463840" y="2971800"/>
            <a:ext cx="4622760" cy="3080880"/>
          </a:xfrm>
          <a:prstGeom prst="rect">
            <a:avLst/>
          </a:prstGeom>
          <a:ln w="0">
            <a:noFill/>
          </a:ln>
        </p:spPr>
      </p:pic>
      <p:sp>
        <p:nvSpPr>
          <p:cNvPr id="91" name="Text 2"/>
          <p:cNvSpPr/>
          <p:nvPr/>
        </p:nvSpPr>
        <p:spPr>
          <a:xfrm>
            <a:off x="7589520" y="2515320"/>
            <a:ext cx="27342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90"/>
              </a:lnSpc>
              <a:buNone/>
              <a:tabLst>
                <a:tab algn="l" pos="0"/>
              </a:tabLst>
            </a:pPr>
            <a:r>
              <a:rPr b="1" lang="en-US" sz="2150" spc="-35" strike="noStrike">
                <a:solidFill>
                  <a:srgbClr val="000000"/>
                </a:solidFill>
                <a:latin typeface="adonis-web"/>
                <a:ea typeface="adonis-web"/>
              </a:rPr>
              <a:t>Мобільний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92" name="Text 3"/>
          <p:cNvSpPr/>
          <p:nvPr/>
        </p:nvSpPr>
        <p:spPr>
          <a:xfrm>
            <a:off x="7589520" y="3075840"/>
            <a:ext cx="4622760" cy="10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172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Адаптація гри до мобільних пристроїв забезпечує доступність та зручність для користувачів в будь-якому місці.</a:t>
            </a:r>
            <a:endParaRPr b="0" lang="en-US" sz="1720" spc="-1" strike="noStrike">
              <a:latin typeface="Arial"/>
            </a:endParaRPr>
          </a:p>
        </p:txBody>
      </p:sp>
      <p:sp>
        <p:nvSpPr>
          <p:cNvPr id="93" name="Text 4"/>
          <p:cNvSpPr/>
          <p:nvPr/>
        </p:nvSpPr>
        <p:spPr>
          <a:xfrm>
            <a:off x="7589520" y="4344480"/>
            <a:ext cx="27342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90"/>
              </a:lnSpc>
              <a:buNone/>
              <a:tabLst>
                <a:tab algn="l" pos="0"/>
              </a:tabLst>
            </a:pPr>
            <a:r>
              <a:rPr b="1" lang="en-US" sz="2150" spc="-35" strike="noStrike">
                <a:solidFill>
                  <a:srgbClr val="000000"/>
                </a:solidFill>
                <a:latin typeface="adonis-web"/>
                <a:ea typeface="adonis-web"/>
              </a:rPr>
              <a:t>Планшет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94" name="Text 5"/>
          <p:cNvSpPr/>
          <p:nvPr/>
        </p:nvSpPr>
        <p:spPr>
          <a:xfrm>
            <a:off x="7589520" y="4905000"/>
            <a:ext cx="46227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172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Гра підлаштовується під розміри екрану планшетів, надаючи комфортний ігровий досвід.</a:t>
            </a:r>
            <a:endParaRPr b="0" lang="en-US" sz="1720" spc="-1" strike="noStrike">
              <a:latin typeface="Arial"/>
            </a:endParaRPr>
          </a:p>
        </p:txBody>
      </p:sp>
      <p:sp>
        <p:nvSpPr>
          <p:cNvPr id="95" name="Text 6"/>
          <p:cNvSpPr/>
          <p:nvPr/>
        </p:nvSpPr>
        <p:spPr>
          <a:xfrm>
            <a:off x="7552800" y="6287760"/>
            <a:ext cx="27342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690"/>
              </a:lnSpc>
              <a:buNone/>
              <a:tabLst>
                <a:tab algn="l" pos="0"/>
              </a:tabLst>
            </a:pPr>
            <a:r>
              <a:rPr b="1" lang="en-US" sz="2150" spc="-35" strike="noStrike">
                <a:solidFill>
                  <a:srgbClr val="000000"/>
                </a:solidFill>
                <a:latin typeface="adonis-web"/>
                <a:ea typeface="adonis-web"/>
              </a:rPr>
              <a:t>Десктоп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96" name="Text 7"/>
          <p:cNvSpPr/>
          <p:nvPr/>
        </p:nvSpPr>
        <p:spPr>
          <a:xfrm>
            <a:off x="7589520" y="6723000"/>
            <a:ext cx="4622760" cy="10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55"/>
              </a:lnSpc>
              <a:buNone/>
              <a:tabLst>
                <a:tab algn="l" pos="0"/>
              </a:tabLst>
            </a:pPr>
            <a:r>
              <a:rPr b="0" lang="en-US" sz="172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На комп'ютерах користувачі можуть насолоджуватись широким ігровим полем та детальною графікою.</a:t>
            </a:r>
            <a:endParaRPr b="0" lang="en-US" sz="17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 1"/>
          <p:cNvSpPr/>
          <p:nvPr/>
        </p:nvSpPr>
        <p:spPr>
          <a:xfrm>
            <a:off x="2348280" y="1858320"/>
            <a:ext cx="9933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35" strike="noStrike">
                <a:solidFill>
                  <a:srgbClr val="000000"/>
                </a:solidFill>
                <a:latin typeface="adonis-web"/>
                <a:ea typeface="adonis-web"/>
              </a:rPr>
              <a:t>Використання мови JavaScript, HTML та CSS</a:t>
            </a:r>
            <a:endParaRPr b="0" lang="en-US" sz="4370" spc="-1" strike="noStrike">
              <a:latin typeface="Arial"/>
            </a:endParaRPr>
          </a:p>
        </p:txBody>
      </p:sp>
      <p:pic>
        <p:nvPicPr>
          <p:cNvPr id="100" name="Image 1" descr="preencoded.png"/>
          <p:cNvPicPr/>
          <p:nvPr/>
        </p:nvPicPr>
        <p:blipFill>
          <a:blip r:embed="rId2"/>
          <a:stretch/>
        </p:blipFill>
        <p:spPr>
          <a:xfrm>
            <a:off x="2348280" y="3691440"/>
            <a:ext cx="555120" cy="555120"/>
          </a:xfrm>
          <a:prstGeom prst="rect">
            <a:avLst/>
          </a:prstGeom>
          <a:ln w="0">
            <a:noFill/>
          </a:ln>
        </p:spPr>
      </p:pic>
      <p:sp>
        <p:nvSpPr>
          <p:cNvPr id="101" name="Text 2"/>
          <p:cNvSpPr/>
          <p:nvPr/>
        </p:nvSpPr>
        <p:spPr>
          <a:xfrm>
            <a:off x="2348280" y="446904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JavaScript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02" name="Text 3"/>
          <p:cNvSpPr/>
          <p:nvPr/>
        </p:nvSpPr>
        <p:spPr>
          <a:xfrm>
            <a:off x="2348280" y="4949640"/>
            <a:ext cx="30884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Використання JavaScript дозволяє створювати інтерактивну та динамічну гру з логічними алгоритмами.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103" name="Image 2" descr="preencoded.png"/>
          <p:cNvPicPr/>
          <p:nvPr/>
        </p:nvPicPr>
        <p:blipFill>
          <a:blip r:embed="rId3"/>
          <a:stretch/>
        </p:blipFill>
        <p:spPr>
          <a:xfrm>
            <a:off x="5770440" y="3691440"/>
            <a:ext cx="555120" cy="555120"/>
          </a:xfrm>
          <a:prstGeom prst="rect">
            <a:avLst/>
          </a:prstGeom>
          <a:ln w="0">
            <a:noFill/>
          </a:ln>
        </p:spPr>
      </p:pic>
      <p:sp>
        <p:nvSpPr>
          <p:cNvPr id="104" name="Text 4"/>
          <p:cNvSpPr/>
          <p:nvPr/>
        </p:nvSpPr>
        <p:spPr>
          <a:xfrm>
            <a:off x="5770440" y="446904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HTML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05" name="Text 5"/>
          <p:cNvSpPr/>
          <p:nvPr/>
        </p:nvSpPr>
        <p:spPr>
          <a:xfrm>
            <a:off x="5770440" y="4949640"/>
            <a:ext cx="30884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Мова розмітки HTML забезпечує структуру та семантику ігрової платформи.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106" name="Image 3" descr="preencoded.png"/>
          <p:cNvPicPr/>
          <p:nvPr/>
        </p:nvPicPr>
        <p:blipFill>
          <a:blip r:embed="rId4"/>
          <a:stretch/>
        </p:blipFill>
        <p:spPr>
          <a:xfrm>
            <a:off x="9192960" y="3691440"/>
            <a:ext cx="555120" cy="555120"/>
          </a:xfrm>
          <a:prstGeom prst="rect">
            <a:avLst/>
          </a:prstGeom>
          <a:ln w="0">
            <a:noFill/>
          </a:ln>
        </p:spPr>
      </p:pic>
      <p:sp>
        <p:nvSpPr>
          <p:cNvPr id="107" name="Text 6"/>
          <p:cNvSpPr/>
          <p:nvPr/>
        </p:nvSpPr>
        <p:spPr>
          <a:xfrm>
            <a:off x="9192960" y="446904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CSS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08" name="Text 7"/>
          <p:cNvSpPr/>
          <p:nvPr/>
        </p:nvSpPr>
        <p:spPr>
          <a:xfrm>
            <a:off x="9192960" y="4949640"/>
            <a:ext cx="30888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Каскадні таблиці стилів (CSS) відповідають за візуальне оформлення та дизайн гри.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1098036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112" name="Text 1"/>
          <p:cNvSpPr/>
          <p:nvPr/>
        </p:nvSpPr>
        <p:spPr>
          <a:xfrm>
            <a:off x="833040" y="1314360"/>
            <a:ext cx="93060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35" strike="noStrike">
                <a:solidFill>
                  <a:srgbClr val="000000"/>
                </a:solidFill>
                <a:latin typeface="adonis-web"/>
                <a:ea typeface="adonis-web"/>
              </a:rPr>
              <a:t>Переваги навчання через ігрову форму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113" name="Shape 2"/>
          <p:cNvSpPr/>
          <p:nvPr/>
        </p:nvSpPr>
        <p:spPr>
          <a:xfrm>
            <a:off x="833040" y="3036240"/>
            <a:ext cx="4541760" cy="2450160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Text 3"/>
          <p:cNvSpPr/>
          <p:nvPr/>
        </p:nvSpPr>
        <p:spPr>
          <a:xfrm>
            <a:off x="1063080" y="32659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Захопленість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15" name="Text 4"/>
          <p:cNvSpPr/>
          <p:nvPr/>
        </p:nvSpPr>
        <p:spPr>
          <a:xfrm>
            <a:off x="1063080" y="3746520"/>
            <a:ext cx="40820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Ігровий формат підвищує зацікавленість та залученість користувачів до навчального процесу.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16" name="Shape 5"/>
          <p:cNvSpPr/>
          <p:nvPr/>
        </p:nvSpPr>
        <p:spPr>
          <a:xfrm>
            <a:off x="5597640" y="3036240"/>
            <a:ext cx="4541760" cy="2450160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 6"/>
          <p:cNvSpPr/>
          <p:nvPr/>
        </p:nvSpPr>
        <p:spPr>
          <a:xfrm>
            <a:off x="5827320" y="32659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Мотивація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18" name="Text 7"/>
          <p:cNvSpPr/>
          <p:nvPr/>
        </p:nvSpPr>
        <p:spPr>
          <a:xfrm>
            <a:off x="5827320" y="3746520"/>
            <a:ext cx="408204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Досягнення ігрових цілей та отримання винагород стимулюють користувачів до подальшого вдосконалення.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19" name="Shape 8"/>
          <p:cNvSpPr/>
          <p:nvPr/>
        </p:nvSpPr>
        <p:spPr>
          <a:xfrm>
            <a:off x="810720" y="5664600"/>
            <a:ext cx="9306000" cy="1650600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 9"/>
          <p:cNvSpPr/>
          <p:nvPr/>
        </p:nvSpPr>
        <p:spPr>
          <a:xfrm>
            <a:off x="1063080" y="58255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272525"/>
                </a:solidFill>
                <a:latin typeface="adonis-web"/>
                <a:ea typeface="adonis-web"/>
              </a:rPr>
              <a:t>Розвиток навичок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21" name="Text 10"/>
          <p:cNvSpPr/>
          <p:nvPr/>
        </p:nvSpPr>
        <p:spPr>
          <a:xfrm>
            <a:off x="1063080" y="6376320"/>
            <a:ext cx="884664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Гра дозволяє практикувати логічне мислення та вирішення проблем у безпечному середовищі.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Image 1" descr="preencoded.png"/>
          <p:cNvPicPr/>
          <p:nvPr/>
        </p:nvPicPr>
        <p:blipFill>
          <a:blip r:embed="rId2"/>
          <a:stretch/>
        </p:blipFill>
        <p:spPr>
          <a:xfrm>
            <a:off x="915156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25" name="Text 1"/>
          <p:cNvSpPr/>
          <p:nvPr/>
        </p:nvSpPr>
        <p:spPr>
          <a:xfrm>
            <a:off x="833040" y="1760040"/>
            <a:ext cx="747720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35" strike="noStrike">
                <a:solidFill>
                  <a:srgbClr val="000000"/>
                </a:solidFill>
                <a:latin typeface="adonis-web"/>
                <a:ea typeface="adonis-web"/>
              </a:rPr>
              <a:t>Висновки та подальші перспективи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126" name="Text 2"/>
          <p:cNvSpPr/>
          <p:nvPr/>
        </p:nvSpPr>
        <p:spPr>
          <a:xfrm>
            <a:off x="833040" y="348192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Платформа Hangehog надає ефективний та захоплюючий спосіб вивчення основ програмування. Вчить застосовувати алгоритми та має на меті полегшити життя кожного з нас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27" name="Text 3"/>
          <p:cNvSpPr/>
          <p:nvPr/>
        </p:nvSpPr>
        <p:spPr>
          <a:xfrm>
            <a:off x="833040" y="4798080"/>
            <a:ext cx="74772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Серед переваг - мотивація, розвиток навичок, адаптивність до різних пристроїв.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28" name="Text 4"/>
          <p:cNvSpPr/>
          <p:nvPr/>
        </p:nvSpPr>
        <p:spPr>
          <a:xfrm>
            <a:off x="833040" y="5758920"/>
            <a:ext cx="74772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272525"/>
                </a:solidFill>
                <a:latin typeface="Source Sans Pro"/>
                <a:ea typeface="Source Sans Pro"/>
              </a:rPr>
              <a:t>Перспективи включають розширення ігрових механік, інтеграцію з реальними проектами, а також розвиток нових напрямків навчання.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129" name="Image 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00000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 1"/>
          <p:cNvSpPr/>
          <p:nvPr/>
        </p:nvSpPr>
        <p:spPr>
          <a:xfrm>
            <a:off x="2348280" y="2606040"/>
            <a:ext cx="9933120" cy="13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35" strike="noStrike">
                <a:solidFill>
                  <a:srgbClr val="ffffff"/>
                </a:solidFill>
                <a:latin typeface="adonis-web"/>
                <a:ea typeface="adonis-web"/>
              </a:rPr>
              <a:t>Ігрові рівні та завдання для вивчення програмування</a:t>
            </a:r>
            <a:endParaRPr b="0" lang="en-US" sz="4370" spc="-1" strike="noStrike">
              <a:latin typeface="Arial"/>
            </a:endParaRPr>
          </a:p>
        </p:txBody>
      </p:sp>
      <p:sp>
        <p:nvSpPr>
          <p:cNvPr id="133" name="Shape 2"/>
          <p:cNvSpPr/>
          <p:nvPr/>
        </p:nvSpPr>
        <p:spPr>
          <a:xfrm>
            <a:off x="2348280" y="4327920"/>
            <a:ext cx="4855320" cy="1294920"/>
          </a:xfrm>
          <a:prstGeom prst="roundRect">
            <a:avLst>
              <a:gd name="adj" fmla="val 7719"/>
            </a:avLst>
          </a:prstGeom>
          <a:solidFill>
            <a:srgbClr val="59136c"/>
          </a:solidFill>
          <a:ln w="7620">
            <a:solidFill>
              <a:srgbClr val="722c8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 3"/>
          <p:cNvSpPr/>
          <p:nvPr/>
        </p:nvSpPr>
        <p:spPr>
          <a:xfrm>
            <a:off x="3387600" y="455796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e5e0df"/>
                </a:solidFill>
                <a:latin typeface="adonis-web"/>
                <a:ea typeface="adonis-web"/>
              </a:rPr>
              <a:t>Рівні 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35" name="Text 4"/>
          <p:cNvSpPr/>
          <p:nvPr/>
        </p:nvSpPr>
        <p:spPr>
          <a:xfrm>
            <a:off x="2578320" y="5038200"/>
            <a:ext cx="4395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Source Sans Pro"/>
                <a:ea typeface="Source Sans Pro"/>
              </a:rPr>
              <a:t>20 challenging levels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136" name="Shape 5"/>
          <p:cNvSpPr/>
          <p:nvPr/>
        </p:nvSpPr>
        <p:spPr>
          <a:xfrm>
            <a:off x="7426440" y="4327920"/>
            <a:ext cx="4855320" cy="1294920"/>
          </a:xfrm>
          <a:prstGeom prst="roundRect">
            <a:avLst>
              <a:gd name="adj" fmla="val 7719"/>
            </a:avLst>
          </a:prstGeom>
          <a:solidFill>
            <a:srgbClr val="59136c"/>
          </a:solidFill>
          <a:ln w="7620">
            <a:solidFill>
              <a:srgbClr val="722c8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Text 6"/>
          <p:cNvSpPr/>
          <p:nvPr/>
        </p:nvSpPr>
        <p:spPr>
          <a:xfrm>
            <a:off x="8465400" y="455796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35" strike="noStrike">
                <a:solidFill>
                  <a:srgbClr val="e5e0df"/>
                </a:solidFill>
                <a:latin typeface="adonis-web"/>
                <a:ea typeface="adonis-web"/>
              </a:rPr>
              <a:t>Завдання</a:t>
            </a:r>
            <a:endParaRPr b="0" lang="en-US" sz="2190" spc="-1" strike="noStrike">
              <a:latin typeface="Arial"/>
            </a:endParaRPr>
          </a:p>
        </p:txBody>
      </p:sp>
      <p:sp>
        <p:nvSpPr>
          <p:cNvPr id="138" name="Text 7"/>
          <p:cNvSpPr/>
          <p:nvPr/>
        </p:nvSpPr>
        <p:spPr>
          <a:xfrm>
            <a:off x="7656120" y="5038200"/>
            <a:ext cx="4395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35" strike="noStrike">
                <a:solidFill>
                  <a:srgbClr val="e5e0df"/>
                </a:solidFill>
                <a:latin typeface="Source Sans Pro"/>
                <a:ea typeface="Source Sans Pro"/>
              </a:rPr>
              <a:t>Learn through interactive tasks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2024-05-20T17:48:13Z</dcterms:created>
  <dc:creator>PptxGenJS</dc:creator>
  <dc:description/>
  <dc:language>en-US</dc:language>
  <cp:lastModifiedBy/>
  <dcterms:modified xsi:type="dcterms:W3CDTF">2024-05-20T20:52:01Z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